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57"/>
  </p:notesMasterIdLst>
  <p:sldIdLst>
    <p:sldId id="256" r:id="rId2"/>
    <p:sldId id="338" r:id="rId3"/>
    <p:sldId id="385" r:id="rId4"/>
    <p:sldId id="299" r:id="rId5"/>
    <p:sldId id="303" r:id="rId6"/>
    <p:sldId id="305" r:id="rId7"/>
    <p:sldId id="300" r:id="rId8"/>
    <p:sldId id="349" r:id="rId9"/>
    <p:sldId id="342" r:id="rId10"/>
    <p:sldId id="343" r:id="rId11"/>
    <p:sldId id="386" r:id="rId12"/>
    <p:sldId id="344" r:id="rId13"/>
    <p:sldId id="352" r:id="rId14"/>
    <p:sldId id="387" r:id="rId15"/>
    <p:sldId id="353" r:id="rId16"/>
    <p:sldId id="354" r:id="rId17"/>
    <p:sldId id="388" r:id="rId18"/>
    <p:sldId id="355" r:id="rId19"/>
    <p:sldId id="356" r:id="rId20"/>
    <p:sldId id="357" r:id="rId21"/>
    <p:sldId id="389" r:id="rId22"/>
    <p:sldId id="358" r:id="rId23"/>
    <p:sldId id="406" r:id="rId24"/>
    <p:sldId id="367" r:id="rId25"/>
    <p:sldId id="382" r:id="rId26"/>
    <p:sldId id="339" r:id="rId27"/>
    <p:sldId id="391" r:id="rId28"/>
    <p:sldId id="350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407" r:id="rId37"/>
    <p:sldId id="369" r:id="rId38"/>
    <p:sldId id="383" r:id="rId39"/>
    <p:sldId id="351" r:id="rId40"/>
    <p:sldId id="392" r:id="rId41"/>
    <p:sldId id="306" r:id="rId42"/>
    <p:sldId id="307" r:id="rId43"/>
    <p:sldId id="308" r:id="rId44"/>
    <p:sldId id="309" r:id="rId45"/>
    <p:sldId id="310" r:id="rId46"/>
    <p:sldId id="340" r:id="rId47"/>
    <p:sldId id="341" r:id="rId48"/>
    <p:sldId id="408" r:id="rId49"/>
    <p:sldId id="371" r:id="rId50"/>
    <p:sldId id="384" r:id="rId51"/>
    <p:sldId id="376" r:id="rId52"/>
    <p:sldId id="373" r:id="rId53"/>
    <p:sldId id="380" r:id="rId54"/>
    <p:sldId id="403" r:id="rId55"/>
    <p:sldId id="40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9EC"/>
    <a:srgbClr val="611796"/>
    <a:srgbClr val="7A13C2"/>
    <a:srgbClr val="B79CE0"/>
    <a:srgbClr val="FFC100"/>
    <a:srgbClr val="FF8D8F"/>
    <a:srgbClr val="58D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/>
    <p:restoredTop sz="93652"/>
  </p:normalViewPr>
  <p:slideViewPr>
    <p:cSldViewPr snapToGrid="0" snapToObjects="1">
      <p:cViewPr>
        <p:scale>
          <a:sx n="102" d="100"/>
          <a:sy n="102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CEF17-8976-EC42-8C1D-5DA56D0D47B0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74DA1-F7DB-CE4E-871D-B9C3DF48A1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7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2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7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7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1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0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3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0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16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74DA1-F7DB-CE4E-871D-B9C3DF48A16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1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6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6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1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7F34131-DE4F-6144-815E-274B5CEF6FF4}" type="datetimeFigureOut">
              <a:rPr lang="en-US" smtClean="0"/>
              <a:t>12/13/15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184A914-CC96-C045-8A4B-7DF5638C8D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1600" y="1473200"/>
            <a:ext cx="678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Models for Organization of Threads</a:t>
            </a:r>
            <a:endParaRPr lang="en-US" sz="72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89900" y="5029200"/>
            <a:ext cx="3441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Dhara </a:t>
            </a:r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Tamhane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Femina </a:t>
            </a:r>
            <a:r>
              <a:rPr lang="en-US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Shah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Krima </a:t>
            </a:r>
            <a:r>
              <a:rPr lang="en-US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Shah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Malavika </a:t>
            </a:r>
            <a:r>
              <a:rPr lang="en-US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Iyer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V="1">
            <a:off x="4489363" y="3042993"/>
            <a:ext cx="1981200" cy="10350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986263">
            <a:off x="4851852" y="3167066"/>
            <a:ext cx="146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Wake Up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75773" y="2969511"/>
            <a:ext cx="267269" cy="33413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97873" y="2645662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flipV="1">
            <a:off x="4489363" y="3124679"/>
            <a:ext cx="1981200" cy="10350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37497" y="3480279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75773" y="3013810"/>
            <a:ext cx="251390" cy="31804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7873" y="2689961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863073" y="3014545"/>
            <a:ext cx="251390" cy="31804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89363" y="4010030"/>
            <a:ext cx="4152900" cy="4531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26269">
            <a:off x="5959050" y="3886884"/>
            <a:ext cx="108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Wake Up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5532" y="2685500"/>
            <a:ext cx="977900" cy="3238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5173" y="2690696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490895" y="4001868"/>
            <a:ext cx="4152900" cy="4531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605532" y="2685500"/>
            <a:ext cx="977900" cy="3238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70532" y="4052857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77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75773" y="2991268"/>
            <a:ext cx="251390" cy="31804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0713" y="4674079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7873" y="2661608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75773" y="3012064"/>
            <a:ext cx="251390" cy="31804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89363" y="4085654"/>
            <a:ext cx="1981200" cy="179705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84070" y="4612151"/>
            <a:ext cx="103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Wake Up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40713" y="4680337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7873" y="2682404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01976" y="4074004"/>
            <a:ext cx="1981200" cy="179705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0713" y="4671300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28939" y="4833225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69013" y="32456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013" y="6057950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34363" y="4661379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8123129" y="2228417"/>
            <a:ext cx="1941534" cy="1129266"/>
          </a:xfrm>
          <a:prstGeom prst="wedgeEllipseCallout">
            <a:avLst>
              <a:gd name="adj1" fmla="val -54537"/>
              <a:gd name="adj2" fmla="val 622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I’m done. Going to sleep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8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013" y="6050331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888473" y="2991268"/>
            <a:ext cx="251390" cy="31804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0713" y="4648679"/>
            <a:ext cx="977900" cy="32385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0573" y="2666410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5050" y="2668588"/>
            <a:ext cx="10198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Threads are integral part of operating system.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Creating and destroying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threads,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synchronization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between them and scheduling among them are some key features of operating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systems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which we will be dealing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with in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this project.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This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project will help us in gaining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deep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understanding of issues related to threads and developing applications using multithreading.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examine the 3 models for organization of threads. They are: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Pipeline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Summary &amp; Outline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883219" y="3014465"/>
            <a:ext cx="243944" cy="31804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489363" y="3142745"/>
            <a:ext cx="1981200" cy="1035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9902209">
            <a:off x="4789595" y="3142263"/>
            <a:ext cx="20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Wake up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There’s 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013" y="6025960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10094586" y="2851532"/>
            <a:ext cx="1941534" cy="1129266"/>
          </a:xfrm>
          <a:prstGeom prst="wedgeEllipseCallout">
            <a:avLst>
              <a:gd name="adj1" fmla="val -43417"/>
              <a:gd name="adj2" fmla="val 73446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I’m done. Going to sleep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7873" y="2689607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1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489363" y="3098595"/>
            <a:ext cx="1981200" cy="1035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69013" y="6038660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8946" y="3437803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69013" y="3220246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013" y="6067904"/>
            <a:ext cx="977900" cy="3238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2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000" y="7945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6" t="-1" r="56127" b="34984"/>
          <a:stretch/>
        </p:blipFill>
        <p:spPr bwMode="auto">
          <a:xfrm>
            <a:off x="3136900" y="2489200"/>
            <a:ext cx="56007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7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817" y="4147074"/>
            <a:ext cx="149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 approaches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6872" y="2597946"/>
            <a:ext cx="6351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Event loop to check requests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worker for each request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new request assigned to a worker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36872" y="5104166"/>
            <a:ext cx="6351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Fixed number of worker threads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Tasks requests in queue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Worker completes task and checks queue for new requests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No request, then sleep till next request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599985" y="3198111"/>
            <a:ext cx="2036887" cy="11336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2599985" y="4331740"/>
            <a:ext cx="1857715" cy="1154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6540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 Variations of Dispatcher-Worker Model</a:t>
            </a:r>
            <a:endParaRPr lang="en-US" sz="3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82143" y="2789618"/>
            <a:ext cx="4749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dispatcher thread performs an infinite loop for performing a work request and assigning it to a worker.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worker thread performs an infinite loop of accepting a work request from the dispatcher and checking the Web cache to check if the page is present.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200" y="2061045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Web Server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789618"/>
            <a:ext cx="5041900" cy="378439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4200" y="812804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is it optimal for Dispatcher-Worker Model?</a:t>
            </a:r>
            <a:endParaRPr lang="en-US" sz="35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815"/>
          <a:stretch/>
        </p:blipFill>
        <p:spPr>
          <a:xfrm>
            <a:off x="2227323" y="2629864"/>
            <a:ext cx="7658260" cy="37721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0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48970" y="2830542"/>
            <a:ext cx="4750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Also called Peer-To-Peer and Work-Crew model.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thread behaves independently while processing the respective input data.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 the threads work on their data concurrently.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There is no centralized control among the threads.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30185" r="55787" b="24259"/>
          <a:stretch/>
        </p:blipFill>
        <p:spPr>
          <a:xfrm>
            <a:off x="1003300" y="2416372"/>
            <a:ext cx="4038600" cy="42639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985359" y="3494761"/>
            <a:ext cx="1966586" cy="7640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1700" y="2610683"/>
            <a:ext cx="988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Threads work according to certain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methodologies.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These distinct models are applied to meet the requirements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 application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  <a:p>
            <a:pPr algn="just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main goal of the project is to implement the different models for organization of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threads.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study these models in order to understand their properties and understand how these models must be applied to different applications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also look at:</a:t>
            </a: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mplementation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 each of the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Advantages and disadvantages of each model</a:t>
            </a:r>
          </a:p>
          <a:p>
            <a:pPr marL="1200150" lvl="2" indent="-285750" algn="just">
              <a:buFont typeface="LucidaGrande" charset="0"/>
              <a:buChar char="‣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Variations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implementation associated with each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Purpose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985359" y="3494761"/>
            <a:ext cx="1966586" cy="76408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514942" y="2302576"/>
            <a:ext cx="1941534" cy="1129266"/>
          </a:xfrm>
          <a:prstGeom prst="wedgeEllipseCallout">
            <a:avLst>
              <a:gd name="adj1" fmla="val -53847"/>
              <a:gd name="adj2" fmla="val 64773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Job 1 is my type. I’ll do it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5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1220" y="3239901"/>
            <a:ext cx="1265129" cy="28842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19596" y="3262090"/>
            <a:ext cx="1966586" cy="764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19596" y="4454151"/>
            <a:ext cx="1966586" cy="76408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1220" y="3287631"/>
            <a:ext cx="1265129" cy="28842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19597" y="3047998"/>
            <a:ext cx="1966586" cy="764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19597" y="4240059"/>
            <a:ext cx="1966586" cy="76408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117399" y="5214638"/>
            <a:ext cx="1941534" cy="1129266"/>
          </a:xfrm>
          <a:prstGeom prst="wedgeEllipseCallout">
            <a:avLst>
              <a:gd name="adj1" fmla="val 62282"/>
              <a:gd name="adj2" fmla="val 60336"/>
            </a:avLst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Job 2 is my type. I’ll do it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3684218" y="5219939"/>
            <a:ext cx="1941534" cy="1129266"/>
          </a:xfrm>
          <a:prstGeom prst="wedgeEllipseCallout">
            <a:avLst>
              <a:gd name="adj1" fmla="val -63524"/>
              <a:gd name="adj2" fmla="val 60336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Job 3 is my type. I’ll do it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8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1220" y="3341954"/>
            <a:ext cx="1265129" cy="28842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91220" y="6004178"/>
            <a:ext cx="1265129" cy="288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49428" y="6004177"/>
            <a:ext cx="1265129" cy="28842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19596" y="3627956"/>
            <a:ext cx="1966586" cy="764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19596" y="4797051"/>
            <a:ext cx="1966586" cy="764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5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1219" y="3239901"/>
            <a:ext cx="1265129" cy="28842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91219" y="6109495"/>
            <a:ext cx="1265129" cy="288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49428" y="6072190"/>
            <a:ext cx="1265129" cy="28842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35237"/>
            <a:ext cx="1966586" cy="764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6800" y="4704332"/>
            <a:ext cx="1966586" cy="764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5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133578" y="5560983"/>
            <a:ext cx="1941534" cy="1129266"/>
          </a:xfrm>
          <a:prstGeom prst="wedgeEllipseCallout">
            <a:avLst>
              <a:gd name="adj1" fmla="val 64898"/>
              <a:gd name="adj2" fmla="val -52126"/>
            </a:avLst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Job 5 is my type. I’ll do it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6133578" y="2445812"/>
            <a:ext cx="1941534" cy="1129266"/>
          </a:xfrm>
          <a:prstGeom prst="wedgeEllipseCallout">
            <a:avLst>
              <a:gd name="adj1" fmla="val 62282"/>
              <a:gd name="adj2" fmla="val 60336"/>
            </a:avLst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Job 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is my type. I’ll do it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390389" y="2445812"/>
            <a:ext cx="2066795" cy="1270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48596" y="5218239"/>
            <a:ext cx="2066795" cy="12704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4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90388" y="5218239"/>
            <a:ext cx="2066795" cy="12704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48597" y="2445812"/>
            <a:ext cx="2066795" cy="12704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91220" y="3344969"/>
            <a:ext cx="1265129" cy="28842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91219" y="6125872"/>
            <a:ext cx="1265129" cy="288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3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745251" y="6132302"/>
            <a:ext cx="1265129" cy="28842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5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745252" y="5768656"/>
            <a:ext cx="1265129" cy="28842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2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745251" y="3317661"/>
            <a:ext cx="1265129" cy="28842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4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12800" y="7437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45286"/>
            <a:ext cx="7874000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7251700" y="2877331"/>
            <a:ext cx="4025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thread has its own dedicated input stream.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thread separately works on a task based on the independent input received from its input stream. 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31851" r="7639" b="16599"/>
          <a:stretch/>
        </p:blipFill>
        <p:spPr>
          <a:xfrm>
            <a:off x="304800" y="2527299"/>
            <a:ext cx="6946900" cy="35352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 Variations of Team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t="3733" r="8222" b="5955"/>
          <a:stretch/>
        </p:blipFill>
        <p:spPr>
          <a:xfrm>
            <a:off x="1403563" y="2732396"/>
            <a:ext cx="4730496" cy="3840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100" y="2223948"/>
            <a:ext cx="293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Word Processing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8920" y="3002788"/>
            <a:ext cx="4767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Specialized threads each perform a specific task.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One thread waits for input, another thread does the reformatting of data and the third thread periodically saves the state of the document.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is it optimal for Team </a:t>
            </a:r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Model?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11" y="2571025"/>
            <a:ext cx="4946389" cy="3734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5992" y="2750346"/>
            <a:ext cx="911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Is a single thread enough for a complex process?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Does using only one thread cause drawbacks?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Why do we need multiple threads?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Does having multiple threads improve performance?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Single Thread or Multiple Threads?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48627" y="2567387"/>
            <a:ext cx="4751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input for the process is given to the first thread.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Once the first thread finishes processing for the input, the output of this thread is given to the second thread.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This continues till the last thread processes the input from its previous thread and gives the output for the process.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-4288863" y="4684027"/>
            <a:ext cx="868364" cy="1377048"/>
            <a:chOff x="2175437" y="4176027"/>
            <a:chExt cx="868364" cy="1377048"/>
          </a:xfrm>
        </p:grpSpPr>
        <p:cxnSp>
          <p:nvCxnSpPr>
            <p:cNvPr id="38" name="Elbow Connector 37"/>
            <p:cNvCxnSpPr>
              <a:stCxn id="30" idx="2"/>
            </p:cNvCxnSpPr>
            <p:nvPr/>
          </p:nvCxnSpPr>
          <p:spPr>
            <a:xfrm rot="5400000" flipH="1" flipV="1">
              <a:off x="1707179" y="4644285"/>
              <a:ext cx="1377048" cy="440531"/>
            </a:xfrm>
            <a:prstGeom prst="bentConnector3">
              <a:avLst>
                <a:gd name="adj1" fmla="val -1660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endCxn id="31" idx="0"/>
            </p:cNvCxnSpPr>
            <p:nvPr/>
          </p:nvCxnSpPr>
          <p:spPr>
            <a:xfrm>
              <a:off x="2615969" y="4176027"/>
              <a:ext cx="427832" cy="32929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33149" r="55555" b="21666"/>
          <a:stretch/>
        </p:blipFill>
        <p:spPr>
          <a:xfrm>
            <a:off x="1168400" y="2475249"/>
            <a:ext cx="3873500" cy="40738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3875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5575" y="2141997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data from Process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9400" y="3606564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>
            <a:off x="2270125" y="2788328"/>
            <a:ext cx="0" cy="818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1575" y="53202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805" y="4824968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2905" y="4610953"/>
            <a:ext cx="146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8638" y="53202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3165" y="2502248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5600" y="533023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07329" y="2442586"/>
            <a:ext cx="1441450" cy="495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P2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1292" y="2046612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data from Process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Straight Arrow Connector 21"/>
          <p:cNvCxnSpPr>
            <a:endCxn id="19" idx="1"/>
          </p:cNvCxnSpPr>
          <p:nvPr/>
        </p:nvCxnSpPr>
        <p:spPr>
          <a:xfrm>
            <a:off x="1239748" y="2523657"/>
            <a:ext cx="267581" cy="16657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33381" y="2566411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of Process 1 from the First Stage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 flipV="1">
            <a:off x="5838828" y="2565942"/>
            <a:ext cx="894553" cy="323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5400000" flipH="1" flipV="1">
            <a:off x="1914632" y="2914758"/>
            <a:ext cx="3424019" cy="2797175"/>
          </a:xfrm>
          <a:prstGeom prst="bentConnector4">
            <a:avLst>
              <a:gd name="adj1" fmla="val -6676"/>
              <a:gd name="adj2" fmla="val 6509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2"/>
          </p:cNvCxnSpPr>
          <p:nvPr/>
        </p:nvCxnSpPr>
        <p:spPr>
          <a:xfrm>
            <a:off x="2228054" y="2937886"/>
            <a:ext cx="3971" cy="50358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5838828" y="2690236"/>
            <a:ext cx="141285" cy="75621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625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694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2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3875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0850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1300" y="4680894"/>
            <a:ext cx="1441450" cy="495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P2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5999" y="4436072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1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87984" y="4680894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6284" y="4407712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25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1174" y="5258556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0680" y="529208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61593" y="2632533"/>
            <a:ext cx="1441450" cy="495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P2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9650" y="531400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3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69625" y="2632533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9" name="Elbow Connector 18"/>
          <p:cNvCxnSpPr>
            <a:stCxn id="13" idx="3"/>
          </p:cNvCxnSpPr>
          <p:nvPr/>
        </p:nvCxnSpPr>
        <p:spPr>
          <a:xfrm>
            <a:off x="9111075" y="2880183"/>
            <a:ext cx="1264825" cy="56151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5400000" flipH="1" flipV="1">
            <a:off x="5246122" y="3596297"/>
            <a:ext cx="3139617" cy="1707389"/>
          </a:xfrm>
          <a:prstGeom prst="bentConnector4">
            <a:avLst>
              <a:gd name="adj1" fmla="val -7281"/>
              <a:gd name="adj2" fmla="val 7473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 flipV="1">
            <a:off x="1452641" y="3672279"/>
            <a:ext cx="3117696" cy="1647823"/>
          </a:xfrm>
          <a:prstGeom prst="bentConnector4">
            <a:avLst>
              <a:gd name="adj1" fmla="val -7332"/>
              <a:gd name="adj2" fmla="val 7562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7" idx="3"/>
          </p:cNvCxnSpPr>
          <p:nvPr/>
        </p:nvCxnSpPr>
        <p:spPr>
          <a:xfrm>
            <a:off x="5303043" y="2880183"/>
            <a:ext cx="633001" cy="561517"/>
          </a:xfrm>
          <a:prstGeom prst="bentConnector2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84681" y="2652453"/>
            <a:ext cx="1441450" cy="495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P3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3" name="Straight Arrow Connector 32"/>
          <p:cNvCxnSpPr>
            <a:stCxn id="31" idx="2"/>
          </p:cNvCxnSpPr>
          <p:nvPr/>
        </p:nvCxnSpPr>
        <p:spPr>
          <a:xfrm>
            <a:off x="2205406" y="3147753"/>
            <a:ext cx="0" cy="29194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9237" y="2035055"/>
            <a:ext cx="180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New data from Process 3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9" name="Straight Arrow Connector 38"/>
          <p:cNvCxnSpPr>
            <a:endCxn id="31" idx="0"/>
          </p:cNvCxnSpPr>
          <p:nvPr/>
        </p:nvCxnSpPr>
        <p:spPr>
          <a:xfrm>
            <a:off x="1884732" y="2358221"/>
            <a:ext cx="320674" cy="29423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95817" y="3604320"/>
            <a:ext cx="1714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of Process 1 from the Second Stage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41723" y="3295861"/>
            <a:ext cx="1447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of Process 2 from the First Stage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159588" y="3127968"/>
            <a:ext cx="302855" cy="27240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390350" y="3127833"/>
            <a:ext cx="45908" cy="5523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625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5694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2487" y="53202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2750" y="53202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649" y="4698405"/>
            <a:ext cx="1441450" cy="495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P2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64738" y="53202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3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33603" y="4698405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P1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11300" y="4698405"/>
            <a:ext cx="1441450" cy="495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P3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050" y="3862527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1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20075" y="3862527"/>
            <a:ext cx="167640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3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7451" y="3862527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Data being processed in Stage 2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7" name="Straight Arrow Connector 16"/>
          <p:cNvCxnSpPr>
            <a:endCxn id="31" idx="1"/>
          </p:cNvCxnSpPr>
          <p:nvPr/>
        </p:nvCxnSpPr>
        <p:spPr>
          <a:xfrm>
            <a:off x="1099311" y="4648200"/>
            <a:ext cx="411989" cy="29785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7" idx="1"/>
          </p:cNvCxnSpPr>
          <p:nvPr/>
        </p:nvCxnSpPr>
        <p:spPr>
          <a:xfrm>
            <a:off x="4774319" y="4571842"/>
            <a:ext cx="489330" cy="37421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1"/>
          </p:cNvCxnSpPr>
          <p:nvPr/>
        </p:nvCxnSpPr>
        <p:spPr>
          <a:xfrm>
            <a:off x="9156526" y="4571842"/>
            <a:ext cx="477077" cy="374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625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694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4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3276600" y="2643188"/>
            <a:ext cx="79137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425575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3875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25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8150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69450" y="3441700"/>
            <a:ext cx="1689100" cy="2578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02800" y="6323012"/>
            <a:ext cx="1441450" cy="4953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Output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32674" y="6488668"/>
            <a:ext cx="21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for Process 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436100" y="6570662"/>
            <a:ext cx="368300" cy="109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50187" y="2643188"/>
            <a:ext cx="1441450" cy="495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P2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Elbow Connector 21"/>
          <p:cNvCxnSpPr>
            <a:stCxn id="22" idx="2"/>
          </p:cNvCxnSpPr>
          <p:nvPr/>
        </p:nvCxnSpPr>
        <p:spPr>
          <a:xfrm rot="5400000" flipH="1" flipV="1">
            <a:off x="5346303" y="3515916"/>
            <a:ext cx="3155156" cy="1852612"/>
          </a:xfrm>
          <a:prstGeom prst="bentConnector4">
            <a:avLst>
              <a:gd name="adj1" fmla="val -7245"/>
              <a:gd name="adj2" fmla="val 72793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9291637" y="2890838"/>
            <a:ext cx="1131888" cy="577056"/>
          </a:xfrm>
          <a:prstGeom prst="bentConnector2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 flipV="1">
            <a:off x="1552973" y="3515916"/>
            <a:ext cx="3155156" cy="1852612"/>
          </a:xfrm>
          <a:prstGeom prst="bentConnector4">
            <a:avLst>
              <a:gd name="adj1" fmla="val -7245"/>
              <a:gd name="adj2" fmla="val 72793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91782" y="2574925"/>
            <a:ext cx="1441450" cy="495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from P3</a:t>
            </a:r>
            <a:endParaRPr lang="en-US" sz="1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Elbow Connector 14"/>
          <p:cNvCxnSpPr>
            <a:stCxn id="32" idx="3"/>
            <a:endCxn id="5" idx="0"/>
          </p:cNvCxnSpPr>
          <p:nvPr/>
        </p:nvCxnSpPr>
        <p:spPr>
          <a:xfrm>
            <a:off x="5533232" y="2822575"/>
            <a:ext cx="473868" cy="619125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3" idx="0"/>
          </p:cNvCxnSpPr>
          <p:nvPr/>
        </p:nvCxnSpPr>
        <p:spPr>
          <a:xfrm>
            <a:off x="10414000" y="6019800"/>
            <a:ext cx="9525" cy="303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925050" y="5650468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Stage 3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3875" y="2127141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of Process 3 from First Stage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82150" y="2094895"/>
            <a:ext cx="283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Output of Process 2 from Second Stage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9315449" y="2414875"/>
            <a:ext cx="488951" cy="22831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2499694"/>
            <a:ext cx="6870699" cy="39890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4200" y="7564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Demo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82" y="2874251"/>
            <a:ext cx="4498718" cy="3564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200" y="2297327"/>
            <a:ext cx="63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Parallel Pipeline Computation Model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8892" y="2874251"/>
            <a:ext cx="4563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input to the first task is obtained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input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devices and the inputs to the rest of the tasks in the pipeline are the outputs of their previous tasks.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same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pipeline is repeated on subsequent input data sets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block in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pipeline represents one parallel task, which itself is parallelized on multiple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compute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nodes.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 Variations of Pipeline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0712" y="2385874"/>
            <a:ext cx="10533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thread safe queue waits for the queue to become non-empty while retrieving an element and waits for a space to become available in the queue when storing an element.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Blocking Queue is an implementation of thread safe queue.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Blocking Queue is used when objects produced by one thread are consumed by another thread.</a:t>
            </a: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Blocking Queue can be implemented as an array or a linked list based on the requirement of the application.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7" t="23289" r="16666" b="55378"/>
          <a:stretch/>
        </p:blipFill>
        <p:spPr>
          <a:xfrm>
            <a:off x="3732784" y="3778012"/>
            <a:ext cx="4133088" cy="1463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Thread Safe Queues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968" y="2205728"/>
            <a:ext cx="488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DLX Architecture for CPU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4600" y="2405783"/>
            <a:ext cx="55753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The basic instruction pipeline is broken up into a series or a pipeline.</a:t>
            </a:r>
          </a:p>
          <a:p>
            <a:pPr marL="285750" indent="-285750" algn="just">
              <a:buFont typeface="Arial" charset="0"/>
              <a:buChar char="•"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The stages of the pipeline are:</a:t>
            </a:r>
          </a:p>
          <a:p>
            <a:pPr marL="742950" lvl="1" indent="-285750" algn="just">
              <a:buFont typeface="LucidaGrande" charset="0"/>
              <a:buChar char="‣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Instruction Fetch (IR)</a:t>
            </a:r>
          </a:p>
          <a:p>
            <a:pPr marL="742950" lvl="1" indent="-285750" algn="just">
              <a:buFont typeface="LucidaGrande" charset="0"/>
              <a:buChar char="‣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Instruction Decode (ID)</a:t>
            </a:r>
          </a:p>
          <a:p>
            <a:pPr marL="742950" lvl="1" indent="-285750" algn="just">
              <a:buFont typeface="LucidaGrande" charset="0"/>
              <a:buChar char="‣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Execution (EX)</a:t>
            </a:r>
          </a:p>
          <a:p>
            <a:pPr marL="742950" lvl="1" indent="-285750" algn="just">
              <a:buFont typeface="LucidaGrande" charset="0"/>
              <a:buChar char="‣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Memory Access (MEM)</a:t>
            </a:r>
          </a:p>
          <a:p>
            <a:pPr marL="742950" lvl="1" indent="-285750" algn="just">
              <a:buFont typeface="LucidaGrande" charset="0"/>
              <a:buChar char="‣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Write-Back (WB)</a:t>
            </a:r>
          </a:p>
          <a:p>
            <a:pPr algn="just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instruction is split up into a sequence of steps so different steps can be executed in parallel and instructions can be processed 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concurrently.</a:t>
            </a:r>
          </a:p>
          <a:p>
            <a:pPr marL="285750" indent="-285750" algn="just">
              <a:buFont typeface="Arial" charset="0"/>
              <a:buChar char="•"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Each stage takes as much time as the slowest one, even if it does not need this much time to complete.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8916"/>
            <a:ext cx="5129168" cy="34194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is it optimal </a:t>
            </a:r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for Pipeline Model?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2079"/>
              </p:ext>
            </p:extLst>
          </p:nvPr>
        </p:nvGraphicFramePr>
        <p:xfrm>
          <a:off x="457201" y="2476756"/>
          <a:ext cx="11341098" cy="4178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366"/>
                <a:gridCol w="3780366"/>
                <a:gridCol w="3780366"/>
              </a:tblGrid>
              <a:tr h="3507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Model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Advantages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Disadvantages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  <a:tr h="695704">
                <a:tc>
                  <a:txBody>
                    <a:bodyPr/>
                    <a:lstStyle/>
                    <a:p>
                      <a:pPr algn="ctr"/>
                      <a:endParaRPr lang="en-US" sz="20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Dispatcher-Worker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Maximum</a:t>
                      </a: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utilization of worker threads since threads can perform any type of job.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Threads can be recycled and reused.</a:t>
                      </a:r>
                      <a:endParaRPr lang="en-US" sz="14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Failure of one thread does not affect the performance of other threads.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endParaRPr lang="en-US" sz="1400" baseline="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There is contention for resources if there are interdependencies</a:t>
                      </a: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between threads.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May consume extra CPU cycles to perform infinite loop while waiting for new requests.</a:t>
                      </a: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03011">
                <a:tc>
                  <a:txBody>
                    <a:bodyPr/>
                    <a:lstStyle/>
                    <a:p>
                      <a:pPr algn="ctr"/>
                      <a:endParaRPr lang="en-US" sz="20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Team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Each thread has a specialized</a:t>
                      </a: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function.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Failure of one thread does not affect the performance of other threads.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Easily scalable- more threads can be added.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 thread knows about the working of another thread- no interference between threads.</a:t>
                      </a: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One</a:t>
                      </a: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particular thread can be overloaded due to high number of jobs while other threads remain idle.</a:t>
                      </a: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noFill/>
                  </a:tcPr>
                </a:tc>
              </a:tr>
              <a:tr h="1007192">
                <a:tc>
                  <a:txBody>
                    <a:bodyPr/>
                    <a:lstStyle/>
                    <a:p>
                      <a:pPr algn="ctr"/>
                      <a:endParaRPr lang="en-US" sz="20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Pipeline</a:t>
                      </a:r>
                      <a:endParaRPr 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Trivial synchronization.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Overhead  for creation of threads is minimum.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Throughput</a:t>
                      </a: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may be reduced due to a slow moving thread.</a:t>
                      </a:r>
                    </a:p>
                    <a:p>
                      <a:pPr marL="171450" indent="-171450" algn="just">
                        <a:buFont typeface="Arial" charset="0"/>
                        <a:buChar char="•"/>
                      </a:pPr>
                      <a:r>
                        <a:rPr lang="en-US" sz="1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Failure of one thread will lead to overall process failure.</a:t>
                      </a:r>
                      <a:endParaRPr lang="en-US" sz="1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Advantages &amp; Disadvantages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400" y="2316959"/>
            <a:ext cx="1141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model is effective by itself according to the respective applications but models can also be combined.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Different models can be combined in arbitrary ways and beyond recognition to fit individual, complex applications.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example,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step in a pipeline could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involve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requesting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 service from a server thread, and the server might use a work crew, 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one or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more workers in the crew might use a pipeline.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7778" r="10995" b="13518"/>
          <a:stretch/>
        </p:blipFill>
        <p:spPr>
          <a:xfrm>
            <a:off x="3098801" y="4000500"/>
            <a:ext cx="4940300" cy="285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4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5178" y="2516188"/>
            <a:ext cx="102046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Distributed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Operating Systems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by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Andrew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Tannenbaum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Multithreading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- An Efficient Technique for Enhancing Application Performance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Mrs. M. Shanthi and Dr. A. Anthony Irudhayaraj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Distributed Operating Systems: Concepts and Design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Pradeep K. Sinha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Programming with POSIX Thread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David 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Butenof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Understanding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Operating Systems 6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Ann McIver McHoes and Ida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M. Flynn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Implementing Thread Priorities in a HTTP Server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Soumith Chintala, Yuri Soussov, Randolph Chiu Tan, New York University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5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4952" y="2324481"/>
            <a:ext cx="6038088" cy="2804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9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Questions?</a:t>
            </a:r>
            <a:endParaRPr lang="en-US" sz="9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4952" y="2324481"/>
            <a:ext cx="6038088" cy="2804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9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  <a:endParaRPr lang="en-US" sz="9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47" r="13573"/>
          <a:stretch/>
        </p:blipFill>
        <p:spPr>
          <a:xfrm>
            <a:off x="3890775" y="2816331"/>
            <a:ext cx="3581303" cy="3670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9714" y="2975889"/>
            <a:ext cx="1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64284" y="3303640"/>
            <a:ext cx="1165430" cy="970954"/>
          </a:xfrm>
          <a:prstGeom prst="straightConnector1">
            <a:avLst/>
          </a:prstGeom>
          <a:ln w="19050">
            <a:solidFill>
              <a:srgbClr val="B79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07138" y="2497799"/>
            <a:ext cx="118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Threads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4882" y="4096687"/>
            <a:ext cx="9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Jobs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04095" y="4096687"/>
            <a:ext cx="544807" cy="242088"/>
          </a:xfrm>
          <a:prstGeom prst="straightConnector1">
            <a:avLst/>
          </a:prstGeom>
          <a:ln w="19050">
            <a:solidFill>
              <a:srgbClr val="B79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4095" y="4346003"/>
            <a:ext cx="544807" cy="362814"/>
          </a:xfrm>
          <a:prstGeom prst="straightConnector1">
            <a:avLst/>
          </a:prstGeom>
          <a:ln w="19050">
            <a:solidFill>
              <a:srgbClr val="B79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64524" y="2816331"/>
            <a:ext cx="854449" cy="1465022"/>
          </a:xfrm>
          <a:prstGeom prst="straightConnector1">
            <a:avLst/>
          </a:prstGeom>
          <a:ln w="19050">
            <a:solidFill>
              <a:srgbClr val="B79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64524" y="2809102"/>
            <a:ext cx="1524050" cy="1258331"/>
          </a:xfrm>
          <a:prstGeom prst="straightConnector1">
            <a:avLst/>
          </a:prstGeom>
          <a:ln w="19050">
            <a:solidFill>
              <a:srgbClr val="B79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8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2730" y="2580026"/>
            <a:ext cx="47413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Also called the Boss / Worker and  Master / Slave model.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dispatcher creates the worker threads and places the jobs in a queue.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worker thread retrieves a job from the queue and executes it. 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When the current job is done it looks for another job. If a job is not available the worker thread suspends itself.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27593" r="55556" b="28333"/>
          <a:stretch/>
        </p:blipFill>
        <p:spPr>
          <a:xfrm>
            <a:off x="1347328" y="2580025"/>
            <a:ext cx="3910471" cy="37987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1888473" y="2985282"/>
            <a:ext cx="251390" cy="31804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10573" y="2658527"/>
            <a:ext cx="977900" cy="3238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Job 1</a:t>
            </a:r>
            <a:endParaRPr lang="en-US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39863" y="3312004"/>
            <a:ext cx="2349500" cy="152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563" y="2435704"/>
            <a:ext cx="1574800" cy="1206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1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70563" y="5267804"/>
            <a:ext cx="1574800" cy="1206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3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42263" y="3864454"/>
            <a:ext cx="1574800" cy="1206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Thread 2</a:t>
            </a:r>
          </a:p>
          <a:p>
            <a:pPr algn="ctr"/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Sleeping</a:t>
            </a:r>
            <a:endParaRPr lang="en-US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7550" y="819946"/>
            <a:ext cx="105156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Dispatcher-Worker Model</a:t>
            </a:r>
            <a:endParaRPr lang="en-US" sz="4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</TotalTime>
  <Words>1651</Words>
  <Application>Microsoft Macintosh PowerPoint</Application>
  <PresentationFormat>Widescreen</PresentationFormat>
  <Paragraphs>470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Century Gothic</vt:lpstr>
      <vt:lpstr>LucidaGrande</vt:lpstr>
      <vt:lpstr>Times New Roman</vt:lpstr>
      <vt:lpstr>Wingdings 3</vt:lpstr>
      <vt:lpstr>Arial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Malavika Iyer</dc:creator>
  <cp:lastModifiedBy>Malavika Iyer</cp:lastModifiedBy>
  <cp:revision>128</cp:revision>
  <dcterms:created xsi:type="dcterms:W3CDTF">2015-11-18T23:53:47Z</dcterms:created>
  <dcterms:modified xsi:type="dcterms:W3CDTF">2015-12-13T22:43:44Z</dcterms:modified>
</cp:coreProperties>
</file>